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7" r:id="rId7"/>
    <p:sldId id="271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1C0F"/>
    <a:srgbClr val="8C8E90"/>
    <a:srgbClr val="D5C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D3CE60-2E74-45F0-BE99-26DE35BC55E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85BEDC-9386-4B16-AC56-F5476B8D6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F14192-0971-4BBA-B229-78856EC79A3C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7D2145-40EC-4325-96A2-89BB76E33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D2145-40EC-4325-96A2-89BB76E33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21B3-B752-4F82-BEB5-F14A9575DAC3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56D9-AC4E-45F9-BE1C-1DB439D53C9E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537A-4694-49A4-95FA-8150FD401894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4AA6F-2435-4CB7-98FD-FFFEC7347D0E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C891-4C3D-4B7D-A6E9-A43E90388324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71CF9-5685-431D-9953-5E00AE352AA7}" type="datetime1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0F2-0465-449F-B818-37D50E4FACE9}" type="datetime1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38C8-9328-456D-9823-213290C1DF60}" type="datetime1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FB8D-12FE-4CBE-BB74-33B0419D9B2A}" type="datetime1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4D67-14CF-4973-A499-D47FC38B57A2}" type="datetime1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D19F430-9A06-46A3-B5B2-B7445A27ADD7}" type="datetime1">
              <a:rPr lang="en-US" smtClean="0"/>
              <a:t>4/14/2017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CD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E0AE71-EA1B-4074-A839-B7C87A35C84B}" type="datetime1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E7ABEA-B003-434E-9BE7-00AA37E9A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8E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99085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Academic Programs &amp; Administrative Services </a:t>
            </a:r>
            <a:r>
              <a:rPr lang="en-US" sz="6000" dirty="0" smtClean="0">
                <a:solidFill>
                  <a:schemeClr val="tx1"/>
                </a:solidFill>
              </a:rPr>
              <a:t>Prioritization (APASP) </a:t>
            </a:r>
            <a:r>
              <a:rPr lang="en-US" sz="6000" dirty="0" smtClean="0">
                <a:solidFill>
                  <a:schemeClr val="tx1"/>
                </a:solidFill>
              </a:rPr>
              <a:t>Task Force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077200" cy="813816"/>
          </a:xfrm>
        </p:spPr>
        <p:txBody>
          <a:bodyPr>
            <a:noAutofit/>
          </a:bodyPr>
          <a:lstStyle/>
          <a:p>
            <a:r>
              <a:rPr lang="en-US" sz="3600" dirty="0" smtClean="0"/>
              <a:t>Orientation Overview</a:t>
            </a:r>
          </a:p>
          <a:p>
            <a:r>
              <a:rPr lang="en-US" sz="3600" dirty="0" smtClean="0"/>
              <a:t>April 14, 2017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7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Action Steps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n-US" sz="1600" b="1" u="sng" dirty="0">
                <a:solidFill>
                  <a:srgbClr val="311C0F"/>
                </a:solidFill>
                <a:latin typeface="Arial"/>
                <a:ea typeface="Calibri"/>
                <a:cs typeface="Times New Roman"/>
              </a:rPr>
              <a:t>Expected Action Steps:</a:t>
            </a:r>
            <a:endParaRPr lang="en-US" sz="1600" dirty="0">
              <a:solidFill>
                <a:srgbClr val="311C0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>
                <a:solidFill>
                  <a:srgbClr val="311C0F"/>
                </a:solidFill>
                <a:latin typeface="Arial"/>
                <a:ea typeface="Calibri"/>
                <a:cs typeface="Times New Roman"/>
              </a:rPr>
              <a:t>Dates in </a:t>
            </a:r>
            <a:r>
              <a:rPr lang="en-US" sz="1600" dirty="0">
                <a:solidFill>
                  <a:srgbClr val="311C0F"/>
                </a:solidFill>
                <a:highlight>
                  <a:srgbClr val="FFFF00"/>
                </a:highlight>
                <a:latin typeface="Arial"/>
                <a:ea typeface="Calibri"/>
                <a:cs typeface="Times New Roman"/>
              </a:rPr>
              <a:t>_____</a:t>
            </a:r>
            <a:r>
              <a:rPr lang="en-US" sz="1600" dirty="0">
                <a:solidFill>
                  <a:srgbClr val="311C0F"/>
                </a:solidFill>
                <a:latin typeface="Arial"/>
                <a:ea typeface="Calibri"/>
                <a:cs typeface="Times New Roman"/>
              </a:rPr>
              <a:t> represent those which are negotiable based on Task Force recommendations.</a:t>
            </a:r>
            <a:endParaRPr lang="en-US" sz="1600" dirty="0">
              <a:solidFill>
                <a:srgbClr val="311C0F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>
                <a:solidFill>
                  <a:srgbClr val="311C0F"/>
                </a:solidFill>
                <a:latin typeface="Arial"/>
                <a:ea typeface="Calibri"/>
                <a:cs typeface="Times New Roman"/>
              </a:rPr>
              <a:t>Dates in </a:t>
            </a:r>
            <a:r>
              <a:rPr lang="en-US" sz="1600" dirty="0">
                <a:solidFill>
                  <a:srgbClr val="311C0F"/>
                </a:solidFill>
                <a:highlight>
                  <a:srgbClr val="00FF00"/>
                </a:highlight>
                <a:latin typeface="Arial"/>
                <a:ea typeface="Calibri"/>
                <a:cs typeface="Times New Roman"/>
              </a:rPr>
              <a:t>_____</a:t>
            </a:r>
            <a:r>
              <a:rPr lang="en-US" sz="1600" dirty="0">
                <a:solidFill>
                  <a:srgbClr val="311C0F"/>
                </a:solidFill>
                <a:latin typeface="Arial"/>
                <a:ea typeface="Calibri"/>
                <a:cs typeface="Times New Roman"/>
              </a:rPr>
              <a:t> represent those which need to be met as indicated.</a:t>
            </a:r>
            <a:endParaRPr lang="en-US" sz="1600" dirty="0">
              <a:solidFill>
                <a:srgbClr val="311C0F"/>
              </a:solidFill>
              <a:latin typeface="Calibri"/>
              <a:ea typeface="Calibri"/>
              <a:cs typeface="Times New Roman"/>
            </a:endParaRPr>
          </a:p>
          <a:p>
            <a:pPr marL="118872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88189"/>
              </p:ext>
            </p:extLst>
          </p:nvPr>
        </p:nvGraphicFramePr>
        <p:xfrm>
          <a:off x="457200" y="2362200"/>
          <a:ext cx="8153400" cy="4347479"/>
        </p:xfrm>
        <a:graphic>
          <a:graphicData uri="http://schemas.openxmlformats.org/drawingml/2006/table">
            <a:tbl>
              <a:tblPr firstRow="1" firstCol="1" bandRow="1"/>
              <a:tblGrid>
                <a:gridCol w="6096000"/>
                <a:gridCol w="205740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Actions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Target </a:t>
                      </a: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Date Accomplished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Members of APASP Task Force appointed by the President and provided charge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April 3.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holds first meeting (a schedule of regular meetings is being developed and will be posted</a:t>
                      </a:r>
                      <a:r>
                        <a:rPr lang="en-US" sz="1400" dirty="0" smtClean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April 6,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receives potential metrics for review and feedback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April 14,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distributes potential metrics and  units of analysis to University community for review and feedback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April 2017??</a:t>
                      </a: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Feedback from community and UM shared governance bodies review due to APASP Task Force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April 17, 2017??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reviews and adopts metrics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April 21, 2017??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develops key operational definitions and shares them with University Community 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April 21, 2017??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Institutional Research populates data sets associated with metrics and distributes to unit heads for review/feedback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April 24, 2017??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Feedback from unit heads due to IR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May 1, 2017??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733864" cy="274320"/>
          </a:xfrm>
        </p:spPr>
        <p:txBody>
          <a:bodyPr/>
          <a:lstStyle/>
          <a:p>
            <a:fld id="{5AE7ABEA-B003-434E-9BE7-00AA37E9A6D8}" type="slidenum">
              <a:rPr lang="en-US" sz="2400" b="1" smtClean="0"/>
              <a:t>10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62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Actions Steps (2 of 3)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81698"/>
              </p:ext>
            </p:extLst>
          </p:nvPr>
        </p:nvGraphicFramePr>
        <p:xfrm>
          <a:off x="457200" y="1905000"/>
          <a:ext cx="8229600" cy="4390572"/>
        </p:xfrm>
        <a:graphic>
          <a:graphicData uri="http://schemas.openxmlformats.org/drawingml/2006/table">
            <a:tbl>
              <a:tblPr firstRow="1" firstCol="1" bandRow="1"/>
              <a:tblGrid>
                <a:gridCol w="5715000"/>
                <a:gridCol w="2514600"/>
              </a:tblGrid>
              <a:tr h="442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Actions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Target Date Accomplished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develops: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Comprehensive list of all program and services to be reviewed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Criteria by which assessment reports will be measured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Weights and formulas to be used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Categories of rankings and associated actions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Clearly defined operational parameters (some of which will be subject to Regent level decisions made at the May Board meeting). (ASUM suggestion)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Rubric to be used in review process for ranking by APASP Task Force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Template for use by units to prepare narrative assessment reports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Guidance for units to use in completing reports and or in reviewing of reports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May 15– 29, 2017??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Clear budgetary guidance based on Legislative appropriations and potential adjustments from May 25 &amp; 26 Board is developed/provided from the University Budget Committee (ASUM suggestion)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May 2017???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11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18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Action Steps (3 of 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22706"/>
              </p:ext>
            </p:extLst>
          </p:nvPr>
        </p:nvGraphicFramePr>
        <p:xfrm>
          <a:off x="609600" y="1828800"/>
          <a:ext cx="7924799" cy="4648203"/>
        </p:xfrm>
        <a:graphic>
          <a:graphicData uri="http://schemas.openxmlformats.org/drawingml/2006/table">
            <a:tbl>
              <a:tblPr firstRow="1" firstCol="1" bandRow="1"/>
              <a:tblGrid>
                <a:gridCol w="5335466"/>
                <a:gridCol w="2589333"/>
              </a:tblGrid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Actions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Target Date Accomplished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Academic/administrative unit heads briefed on process/time line for completion etc.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Early June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representative briefs Forward 125 and/or Cabinet on process to be used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Early June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Academic and administrative units prepare assessment reports for each program/unit identified using metrics, criteria templates and guidelines developed by APASP Task Force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June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Preliminary recommendations developed by APASP Task Force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August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representatives presents final recommendations to President &amp; President’s Cabinet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August (mid to late)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Recommendations presented by APASP Task Force/Cabinet to University community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August (late)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APASP Task Force works with units to develop specific plans to implement recommendations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Beginning in September 2017</a:t>
                      </a: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UM to present APASP Recommendations to OCHE/BOR via ARSA Meeting on campus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October 26, 2017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311C0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Implementation of action plans/steps based on the individual prioritization recommendations begin </a:t>
                      </a:r>
                      <a:endParaRPr lang="en-US" sz="140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11C0F"/>
                          </a:solidFill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November 2017</a:t>
                      </a:r>
                      <a:endParaRPr lang="en-US" sz="1400" dirty="0">
                        <a:solidFill>
                          <a:srgbClr val="311C0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12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29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Process Summary </a:t>
            </a:r>
            <a:br>
              <a:rPr lang="en-US" dirty="0" smtClean="0"/>
            </a:br>
            <a:r>
              <a:rPr lang="en-US" sz="3600" i="1" dirty="0" smtClean="0"/>
              <a:t>Academic Programs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199"/>
          </a:xfrm>
        </p:spPr>
        <p:txBody>
          <a:bodyPr numCol="1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APASP Task Force provides </a:t>
            </a:r>
            <a:r>
              <a:rPr lang="en-US" sz="2800" dirty="0" smtClean="0"/>
              <a:t>guidance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Deans </a:t>
            </a:r>
            <a:r>
              <a:rPr lang="en-US" sz="2800" dirty="0" smtClean="0"/>
              <a:t>work with chairs/faculty to conduct analysis of </a:t>
            </a:r>
            <a:r>
              <a:rPr lang="en-US" sz="2800" dirty="0" smtClean="0"/>
              <a:t>units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Deans</a:t>
            </a:r>
            <a:r>
              <a:rPr lang="en-US" sz="2800" dirty="0" smtClean="0"/>
              <a:t>, chairs, &amp; faculty </a:t>
            </a:r>
            <a:r>
              <a:rPr lang="en-US" sz="2800" dirty="0" smtClean="0"/>
              <a:t>prepare </a:t>
            </a:r>
            <a:r>
              <a:rPr lang="en-US" sz="2800" dirty="0" smtClean="0"/>
              <a:t>forms with </a:t>
            </a:r>
            <a:r>
              <a:rPr lang="en-US" sz="2800" dirty="0" smtClean="0"/>
              <a:t>summary</a:t>
            </a: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 smtClean="0"/>
              <a:t>Using rubric </a:t>
            </a:r>
            <a:r>
              <a:rPr lang="en-US" sz="2800" dirty="0" smtClean="0"/>
              <a:t>and</a:t>
            </a:r>
            <a:r>
              <a:rPr lang="en-US" sz="2800" dirty="0" smtClean="0"/>
              <a:t> criterion, assign </a:t>
            </a:r>
            <a:r>
              <a:rPr lang="en-US" sz="2800" dirty="0" smtClean="0"/>
              <a:t>numeric value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Deans </a:t>
            </a:r>
            <a:r>
              <a:rPr lang="en-US" sz="2800" dirty="0" smtClean="0"/>
              <a:t>review summaries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Deans </a:t>
            </a:r>
            <a:r>
              <a:rPr lang="en-US" sz="2800" dirty="0" smtClean="0"/>
              <a:t>rank programs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Deans </a:t>
            </a:r>
            <a:r>
              <a:rPr lang="en-US" sz="2800" dirty="0" smtClean="0"/>
              <a:t>submit </a:t>
            </a:r>
            <a:r>
              <a:rPr lang="en-US" sz="2800" dirty="0" smtClean="0"/>
              <a:t>proposed </a:t>
            </a:r>
            <a:r>
              <a:rPr lang="en-US" sz="2800" dirty="0" smtClean="0"/>
              <a:t>program rankings </a:t>
            </a:r>
            <a:endParaRPr lang="en-US" sz="2800" dirty="0" smtClean="0"/>
          </a:p>
          <a:p>
            <a:r>
              <a:rPr lang="en-US" sz="2800" dirty="0" smtClean="0"/>
              <a:t>APASP </a:t>
            </a:r>
            <a:r>
              <a:rPr lang="en-US" sz="2800" dirty="0" smtClean="0"/>
              <a:t>Task Force reviews </a:t>
            </a:r>
            <a:r>
              <a:rPr lang="en-US" sz="2800" dirty="0" smtClean="0"/>
              <a:t>recommendations and determines </a:t>
            </a:r>
            <a:r>
              <a:rPr lang="en-US" sz="2800" dirty="0" smtClean="0"/>
              <a:t>final rankings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13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358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Process Summary </a:t>
            </a:r>
            <a:br>
              <a:rPr lang="en-US" dirty="0"/>
            </a:br>
            <a:r>
              <a:rPr lang="en-US" sz="3600" i="1" dirty="0" smtClean="0"/>
              <a:t>Administrative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447800"/>
            <a:ext cx="9220200" cy="5486400"/>
          </a:xfrm>
        </p:spPr>
        <p:txBody>
          <a:bodyPr numCol="1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APASP Task Force provides </a:t>
            </a:r>
            <a:r>
              <a:rPr lang="en-US" sz="2800" dirty="0" smtClean="0"/>
              <a:t>guidance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Admin</a:t>
            </a:r>
            <a:r>
              <a:rPr lang="en-US" sz="2800" dirty="0" smtClean="0"/>
              <a:t>. unit leaders work with directors/staff to conduct analysis of </a:t>
            </a:r>
            <a:r>
              <a:rPr lang="en-US" sz="2800" dirty="0" smtClean="0"/>
              <a:t>units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Admin</a:t>
            </a:r>
            <a:r>
              <a:rPr lang="en-US" sz="2800" dirty="0" smtClean="0"/>
              <a:t>. unit leaders, directors, staff </a:t>
            </a:r>
            <a:r>
              <a:rPr lang="en-US" sz="2800" dirty="0" smtClean="0"/>
              <a:t>prepare </a:t>
            </a:r>
            <a:r>
              <a:rPr lang="en-US" sz="2800" dirty="0" smtClean="0"/>
              <a:t>forms with summary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Using </a:t>
            </a:r>
            <a:r>
              <a:rPr lang="en-US" sz="2800" dirty="0" smtClean="0"/>
              <a:t>rubric </a:t>
            </a:r>
            <a:r>
              <a:rPr lang="en-US" sz="2800" dirty="0" smtClean="0"/>
              <a:t>and</a:t>
            </a:r>
            <a:r>
              <a:rPr lang="en-US" sz="2800" dirty="0" smtClean="0"/>
              <a:t> criterion, assign </a:t>
            </a:r>
            <a:r>
              <a:rPr lang="en-US" sz="2800" dirty="0" smtClean="0"/>
              <a:t>numeric value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Admin</a:t>
            </a:r>
            <a:r>
              <a:rPr lang="en-US" sz="2800" dirty="0" smtClean="0"/>
              <a:t>. unit leaders, directors, staff review summaries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Admin</a:t>
            </a:r>
            <a:r>
              <a:rPr lang="en-US" sz="2800" dirty="0" smtClean="0"/>
              <a:t>. unit leaders rank programs/services 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Admin</a:t>
            </a:r>
            <a:r>
              <a:rPr lang="en-US" sz="2800" dirty="0" smtClean="0"/>
              <a:t>. unit leaders submit </a:t>
            </a:r>
            <a:r>
              <a:rPr lang="en-US" sz="2800" dirty="0" smtClean="0"/>
              <a:t>proposed </a:t>
            </a:r>
            <a:r>
              <a:rPr lang="en-US" sz="2800" dirty="0" smtClean="0"/>
              <a:t>program rankings </a:t>
            </a:r>
            <a:endParaRPr lang="en-US" sz="2800" dirty="0" smtClean="0"/>
          </a:p>
          <a:p>
            <a:r>
              <a:rPr lang="en-US" sz="2800" dirty="0" smtClean="0"/>
              <a:t>APASP </a:t>
            </a:r>
            <a:r>
              <a:rPr lang="en-US" sz="2800" dirty="0" smtClean="0"/>
              <a:t>Task Force reviews </a:t>
            </a:r>
            <a:r>
              <a:rPr lang="en-US" sz="2800" dirty="0" smtClean="0"/>
              <a:t>recommendations and determines </a:t>
            </a:r>
            <a:r>
              <a:rPr lang="en-US" sz="2800" dirty="0" smtClean="0"/>
              <a:t>final rankings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14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15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Operational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numCol="1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University </a:t>
            </a:r>
            <a:r>
              <a:rPr lang="en-US" sz="2600" dirty="0" smtClean="0"/>
              <a:t>strategic plan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F</a:t>
            </a:r>
            <a:r>
              <a:rPr lang="en-US" sz="2600" dirty="0" smtClean="0"/>
              <a:t>lat </a:t>
            </a:r>
            <a:r>
              <a:rPr lang="en-US" sz="2600" dirty="0" smtClean="0"/>
              <a:t>enrollment projections for FY18 and FY19 of 11,000 student FTE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Budget reductions </a:t>
            </a:r>
            <a:r>
              <a:rPr lang="en-US" sz="2600" dirty="0" smtClean="0"/>
              <a:t>for FY18 and FY19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F</a:t>
            </a:r>
            <a:r>
              <a:rPr lang="en-US" sz="2600" dirty="0" smtClean="0"/>
              <a:t>aculty/student </a:t>
            </a:r>
            <a:r>
              <a:rPr lang="en-US" sz="2600" dirty="0" smtClean="0"/>
              <a:t>FTE ratio of 16.5:1 or higher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S</a:t>
            </a:r>
            <a:r>
              <a:rPr lang="en-US" sz="2600" dirty="0" smtClean="0"/>
              <a:t>taff/faculty </a:t>
            </a:r>
            <a:r>
              <a:rPr lang="en-US" sz="2600" dirty="0" smtClean="0"/>
              <a:t>FTE ratio of 1.4:1 or higher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Range of </a:t>
            </a:r>
            <a:r>
              <a:rPr lang="en-US" sz="2600" dirty="0" smtClean="0"/>
              <a:t>category rankings anchored </a:t>
            </a:r>
            <a:r>
              <a:rPr lang="en-US" sz="2600" dirty="0" smtClean="0"/>
              <a:t>by </a:t>
            </a:r>
            <a:r>
              <a:rPr lang="en-US" sz="2600" dirty="0" smtClean="0"/>
              <a:t>areas </a:t>
            </a:r>
            <a:r>
              <a:rPr lang="en-US" sz="2600" dirty="0" smtClean="0"/>
              <a:t>for growth</a:t>
            </a:r>
            <a:r>
              <a:rPr lang="en-US" sz="2600" dirty="0" smtClean="0"/>
              <a:t>/ strengthening and areas </a:t>
            </a:r>
            <a:r>
              <a:rPr lang="en-US" sz="2600" dirty="0" smtClean="0"/>
              <a:t>for discontinuation/reductions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Strategic planning </a:t>
            </a:r>
            <a:r>
              <a:rPr lang="en-US" sz="2600" dirty="0" smtClean="0"/>
              <a:t>foundation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Creating a communication </a:t>
            </a:r>
            <a:r>
              <a:rPr lang="en-US" sz="2600" dirty="0" smtClean="0"/>
              <a:t>process</a:t>
            </a:r>
          </a:p>
          <a:p>
            <a:r>
              <a:rPr lang="en-US" sz="2600" dirty="0" smtClean="0"/>
              <a:t>Designated time </a:t>
            </a:r>
            <a:r>
              <a:rPr lang="en-US" sz="2600" dirty="0" smtClean="0"/>
              <a:t>frame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15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58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Importance of Ranking Categories and Associated Actions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9164" y="2362200"/>
            <a:ext cx="2000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11C0F"/>
                </a:solidFill>
              </a:rPr>
              <a:t>Anchors</a:t>
            </a:r>
            <a:endParaRPr lang="en-US" sz="4000" b="1" dirty="0">
              <a:solidFill>
                <a:srgbClr val="311C0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837" y="3148280"/>
            <a:ext cx="26116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311C0F"/>
                </a:solidFill>
              </a:rPr>
              <a:t>Strengthen</a:t>
            </a:r>
            <a:r>
              <a:rPr lang="en-US" sz="4000" b="1" dirty="0" smtClean="0">
                <a:solidFill>
                  <a:srgbClr val="311C0F"/>
                </a:solidFill>
              </a:rPr>
              <a:t>/</a:t>
            </a:r>
          </a:p>
          <a:p>
            <a:pPr algn="ctr"/>
            <a:r>
              <a:rPr lang="en-US" sz="4000" b="1" dirty="0" smtClean="0">
                <a:solidFill>
                  <a:srgbClr val="311C0F"/>
                </a:solidFill>
              </a:rPr>
              <a:t>Expand</a:t>
            </a:r>
            <a:endParaRPr lang="en-US" sz="4000" b="1" dirty="0">
              <a:solidFill>
                <a:srgbClr val="311C0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528" y="3148280"/>
            <a:ext cx="2699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311C0F"/>
                </a:solidFill>
              </a:rPr>
              <a:t>Discontinue/</a:t>
            </a:r>
          </a:p>
          <a:p>
            <a:r>
              <a:rPr lang="en-US" sz="3600" b="1" dirty="0" smtClean="0">
                <a:solidFill>
                  <a:srgbClr val="311C0F"/>
                </a:solidFill>
              </a:rPr>
              <a:t>Moratorium</a:t>
            </a:r>
            <a:endParaRPr lang="en-US" sz="3600" b="1" dirty="0">
              <a:solidFill>
                <a:srgbClr val="311C0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6492" y="5181599"/>
            <a:ext cx="58462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311C0F"/>
                </a:solidFill>
              </a:rPr>
              <a:t>Other Actions </a:t>
            </a:r>
            <a:r>
              <a:rPr lang="en-US" sz="3600" b="1" dirty="0" smtClean="0">
                <a:solidFill>
                  <a:srgbClr val="311C0F"/>
                </a:solidFill>
              </a:rPr>
              <a:t>Associated</a:t>
            </a:r>
            <a:r>
              <a:rPr lang="en-US" sz="4000" b="1" dirty="0" smtClean="0">
                <a:solidFill>
                  <a:srgbClr val="311C0F"/>
                </a:solidFill>
              </a:rPr>
              <a:t> </a:t>
            </a:r>
          </a:p>
          <a:p>
            <a:pPr algn="ctr"/>
            <a:r>
              <a:rPr lang="en-US" sz="4000" b="1" dirty="0" smtClean="0">
                <a:solidFill>
                  <a:srgbClr val="311C0F"/>
                </a:solidFill>
              </a:rPr>
              <a:t>with Rankings</a:t>
            </a:r>
            <a:endParaRPr lang="en-US" sz="4000" b="1" dirty="0">
              <a:solidFill>
                <a:srgbClr val="311C0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3657600"/>
            <a:ext cx="2743200" cy="0"/>
          </a:xfrm>
          <a:prstGeom prst="line">
            <a:avLst/>
          </a:prstGeom>
          <a:ln w="63500" cmpd="sng">
            <a:solidFill>
              <a:schemeClr val="bg1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16</a:t>
            </a:fld>
            <a:endParaRPr lang="en-US" sz="24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19600" y="3657600"/>
            <a:ext cx="0" cy="1295400"/>
          </a:xfrm>
          <a:prstGeom prst="straightConnector1">
            <a:avLst/>
          </a:prstGeom>
          <a:ln w="63500">
            <a:solidFill>
              <a:srgbClr val="311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Configuration of APASP Task Force into working groups</a:t>
            </a:r>
          </a:p>
          <a:p>
            <a:r>
              <a:rPr lang="en-US" sz="4400" dirty="0" smtClean="0"/>
              <a:t>Ex Officio support</a:t>
            </a:r>
          </a:p>
          <a:p>
            <a:r>
              <a:rPr lang="en-US" sz="4400" dirty="0" smtClean="0"/>
              <a:t>Task Assignments</a:t>
            </a:r>
          </a:p>
          <a:p>
            <a:r>
              <a:rPr lang="en-US" sz="4400" dirty="0" smtClean="0"/>
              <a:t>Communications strategies</a:t>
            </a:r>
          </a:p>
          <a:p>
            <a:r>
              <a:rPr lang="en-US" sz="4400" dirty="0" smtClean="0"/>
              <a:t>Other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17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86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Institutions Prioritize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Decreasing state revenues</a:t>
            </a:r>
          </a:p>
          <a:p>
            <a:r>
              <a:rPr lang="en-US" sz="4000" dirty="0" smtClean="0"/>
              <a:t>Support strategic priorities</a:t>
            </a:r>
          </a:p>
          <a:p>
            <a:r>
              <a:rPr lang="en-US" sz="4000" dirty="0" smtClean="0"/>
              <a:t>Better use of resources</a:t>
            </a:r>
          </a:p>
          <a:p>
            <a:r>
              <a:rPr lang="en-US" sz="4000" dirty="0" smtClean="0"/>
              <a:t>Inform budget decisions</a:t>
            </a:r>
          </a:p>
          <a:p>
            <a:r>
              <a:rPr lang="en-US" sz="4000" dirty="0" smtClean="0"/>
              <a:t>Improve quality and outcomes</a:t>
            </a:r>
          </a:p>
          <a:p>
            <a:r>
              <a:rPr lang="en-US" sz="4000" dirty="0" smtClean="0"/>
              <a:t>Create contingency and reserve fund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2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7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UM Should Prioritize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Build on our strengths/reputation</a:t>
            </a:r>
          </a:p>
          <a:p>
            <a:r>
              <a:rPr lang="en-US" sz="4000" dirty="0" smtClean="0"/>
              <a:t>Identify opportunities to increase revenues/decrease expenses</a:t>
            </a:r>
          </a:p>
          <a:p>
            <a:r>
              <a:rPr lang="en-US" sz="4000" dirty="0" smtClean="0"/>
              <a:t>Address current budgets and reductions strategically</a:t>
            </a:r>
          </a:p>
          <a:p>
            <a:r>
              <a:rPr lang="en-US" sz="4000" dirty="0" smtClean="0"/>
              <a:t>Adequate operational funding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3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138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APASP Task Force </a:t>
            </a: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endParaRPr lang="en-US" sz="3400" b="1" dirty="0" smtClean="0"/>
          </a:p>
          <a:p>
            <a:pPr marL="633222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3600" b="1" dirty="0"/>
              <a:t>P</a:t>
            </a:r>
            <a:r>
              <a:rPr lang="en-US" sz="3600" b="1" dirty="0" smtClean="0"/>
              <a:t>rovide </a:t>
            </a:r>
            <a:r>
              <a:rPr lang="en-US" sz="3600" b="1" dirty="0" smtClean="0"/>
              <a:t>advice, guidance, and </a:t>
            </a:r>
            <a:r>
              <a:rPr lang="en-US" sz="3600" b="1" dirty="0" smtClean="0"/>
              <a:t>oversight </a:t>
            </a:r>
            <a:endParaRPr lang="en-US" sz="3600" b="1" dirty="0"/>
          </a:p>
          <a:p>
            <a:pPr marL="633222" indent="-514350">
              <a:spcAft>
                <a:spcPts val="2400"/>
              </a:spcAft>
              <a:buFont typeface="+mj-lt"/>
              <a:buAutoNum type="arabicPeriod"/>
            </a:pPr>
            <a:r>
              <a:rPr lang="en-US" sz="3600" b="1" dirty="0" smtClean="0"/>
              <a:t>Establish the </a:t>
            </a:r>
            <a:r>
              <a:rPr lang="en-US" sz="3600" b="1" dirty="0" smtClean="0"/>
              <a:t>necessary components </a:t>
            </a:r>
            <a:endParaRPr lang="en-US" sz="3600" b="1" dirty="0"/>
          </a:p>
          <a:p>
            <a:pPr marL="633222" indent="-514350">
              <a:buFont typeface="+mj-lt"/>
              <a:buAutoNum type="arabicPeriod"/>
            </a:pPr>
            <a:r>
              <a:rPr lang="en-US" sz="3600" b="1" dirty="0"/>
              <a:t>D</a:t>
            </a:r>
            <a:r>
              <a:rPr lang="en-US" sz="3600" b="1" dirty="0" smtClean="0"/>
              <a:t>evelop </a:t>
            </a:r>
            <a:r>
              <a:rPr lang="en-US" sz="3600" b="1" dirty="0" smtClean="0"/>
              <a:t>a set of </a:t>
            </a:r>
            <a:r>
              <a:rPr lang="en-US" sz="3600" b="1" dirty="0" smtClean="0"/>
              <a:t>recommendations</a:t>
            </a:r>
          </a:p>
          <a:p>
            <a:pPr marL="633222" indent="-514350">
              <a:buFont typeface="+mj-lt"/>
              <a:buAutoNum type="arabicPeriod"/>
            </a:pPr>
            <a:endParaRPr lang="en-US" sz="3600" b="1" dirty="0"/>
          </a:p>
          <a:p>
            <a:r>
              <a:rPr lang="en-US" dirty="0"/>
              <a:t>Secondary charge: to recommend components of the prioritization process that can be incorporated into our ongoing systematic review</a:t>
            </a:r>
          </a:p>
          <a:p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4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943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Critical Decisions for APASP </a:t>
            </a:r>
            <a:r>
              <a:rPr lang="en-US" dirty="0" smtClean="0"/>
              <a:t>TF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534400" cy="2743199"/>
          </a:xfrm>
        </p:spPr>
        <p:txBody>
          <a:bodyPr numCol="1">
            <a:noAutofit/>
          </a:bodyPr>
          <a:lstStyle/>
          <a:p>
            <a:r>
              <a:rPr lang="en-US" sz="2800" dirty="0" smtClean="0"/>
              <a:t>Units of Analysis</a:t>
            </a:r>
          </a:p>
          <a:p>
            <a:endParaRPr lang="en-US" sz="2800" dirty="0"/>
          </a:p>
          <a:p>
            <a:pPr marL="118872" indent="0">
              <a:buNone/>
            </a:pPr>
            <a:r>
              <a:rPr lang="en-US" sz="2800" dirty="0" smtClean="0"/>
              <a:t>How will TF define “academic program” and “administrative service”?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 algn="ctr">
              <a:buNone/>
            </a:pPr>
            <a:r>
              <a:rPr lang="en-US" sz="2800" u="sng" dirty="0" smtClean="0"/>
              <a:t>Typical academic programs include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267200"/>
            <a:ext cx="7391400" cy="267765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Major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Minor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General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Graduate/professional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Certificate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5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81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5448"/>
            <a:ext cx="8991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Critical Decisions for APASP TF </a:t>
            </a:r>
            <a:r>
              <a:rPr lang="en-US" dirty="0" smtClean="0"/>
              <a:t>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199"/>
            <a:ext cx="9144000" cy="5105401"/>
          </a:xfrm>
        </p:spPr>
        <p:txBody>
          <a:bodyPr numCol="1">
            <a:no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List of units to be analyzed for acad. programs &amp; admin. services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Metrics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Criteria for acad. </a:t>
            </a:r>
            <a:r>
              <a:rPr lang="en-US" sz="3600" dirty="0"/>
              <a:t>p</a:t>
            </a:r>
            <a:r>
              <a:rPr lang="en-US" sz="3600" dirty="0" smtClean="0"/>
              <a:t>rograms &amp; admin. services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Weights &amp; formula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Review process</a:t>
            </a:r>
          </a:p>
          <a:p>
            <a:r>
              <a:rPr lang="en-US" sz="3600" dirty="0" smtClean="0"/>
              <a:t>Rubric for </a:t>
            </a:r>
            <a:r>
              <a:rPr lang="en-US" sz="3600" dirty="0" smtClean="0"/>
              <a:t>analysis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6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06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Critical Decisions for APASP TF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199"/>
            <a:ext cx="9144000" cy="480060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/>
              <a:t>Categories for ranking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Actions associated with categories of ranking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Timelines for completion of key actions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Development of report templates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Process for reaching consensus</a:t>
            </a:r>
          </a:p>
          <a:p>
            <a:r>
              <a:rPr lang="en-US" sz="3600" dirty="0"/>
              <a:t>Appeal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7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7116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5CDC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Potential </a:t>
            </a:r>
            <a:r>
              <a:rPr lang="en-US" dirty="0" smtClean="0"/>
              <a:t>Criteria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 numCol="1">
            <a:normAutofit/>
          </a:bodyPr>
          <a:lstStyle/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History, development, &amp; expectations of the program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External demand for the program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Internal demand for the program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Quality of program inputs &amp; processes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3600" dirty="0" smtClean="0"/>
              <a:t>Quality of program </a:t>
            </a:r>
            <a:r>
              <a:rPr lang="en-US" sz="3600" dirty="0" smtClean="0"/>
              <a:t>outcomes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8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856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Criteria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1"/>
          </a:xfrm>
        </p:spPr>
        <p:txBody>
          <a:bodyPr/>
          <a:lstStyle/>
          <a:p>
            <a:pPr marL="633222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dirty="0"/>
              <a:t>Size, scope, &amp; productivity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dirty="0"/>
              <a:t>Revenue &amp; other resources generated by the program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dirty="0"/>
              <a:t>Cost &amp; other expenses associated with the program</a:t>
            </a:r>
          </a:p>
          <a:p>
            <a:pPr marL="633222" indent="-514350">
              <a:spcAft>
                <a:spcPts val="1200"/>
              </a:spcAft>
              <a:buFont typeface="+mj-lt"/>
              <a:buAutoNum type="arabicPeriod" startAt="6"/>
            </a:pPr>
            <a:r>
              <a:rPr lang="en-US" sz="3600" dirty="0"/>
              <a:t>Impact, justification, &amp; overall essentiality</a:t>
            </a:r>
          </a:p>
          <a:p>
            <a:pPr marL="633222" indent="-514350">
              <a:buFont typeface="+mj-lt"/>
              <a:buAutoNum type="arabicPeriod" startAt="6"/>
            </a:pPr>
            <a:r>
              <a:rPr lang="en-US" sz="3600" dirty="0"/>
              <a:t>Opportunity analysis of the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ABEA-B003-434E-9BE7-00AA37E9A6D8}" type="slidenum">
              <a:rPr lang="en-US" sz="2400" b="1" smtClean="0"/>
              <a:t>9</a:t>
            </a:fld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682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iz">
      <a:dk1>
        <a:srgbClr val="5E001D"/>
      </a:dk1>
      <a:lt1>
        <a:srgbClr val="D5CDC5"/>
      </a:lt1>
      <a:dk2>
        <a:srgbClr val="8C8E90"/>
      </a:dk2>
      <a:lt2>
        <a:srgbClr val="D7822D"/>
      </a:lt2>
      <a:accent1>
        <a:srgbClr val="D7822D"/>
      </a:accent1>
      <a:accent2>
        <a:srgbClr val="311C0F"/>
      </a:accent2>
      <a:accent3>
        <a:srgbClr val="006666"/>
      </a:accent3>
      <a:accent4>
        <a:srgbClr val="ABA30A"/>
      </a:accent4>
      <a:accent5>
        <a:srgbClr val="FFFFFF"/>
      </a:accent5>
      <a:accent6>
        <a:srgbClr val="FFFFFF"/>
      </a:accent6>
      <a:hlink>
        <a:srgbClr val="FFFFFF"/>
      </a:hlink>
      <a:folHlink>
        <a:srgbClr val="9A30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1021</Words>
  <Application>Microsoft Office PowerPoint</Application>
  <PresentationFormat>On-screen Show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Academic Programs &amp; Administrative Services Prioritization (APASP) Task Force </vt:lpstr>
      <vt:lpstr>Why Institutions Prioritize</vt:lpstr>
      <vt:lpstr>Why UM Should Prioritize</vt:lpstr>
      <vt:lpstr>APASP Task Force Charge</vt:lpstr>
      <vt:lpstr>Critical Decisions for APASP TF (1 of 3)</vt:lpstr>
      <vt:lpstr>Critical Decisions for APASP TF (2 of 3)</vt:lpstr>
      <vt:lpstr>Critical Decisions for APASP TF (3 of 3)</vt:lpstr>
      <vt:lpstr>Potential Criteria (1 of 2)</vt:lpstr>
      <vt:lpstr>Potential Criteria (2 of 2)</vt:lpstr>
      <vt:lpstr>Expected Action Steps (1 of 3)</vt:lpstr>
      <vt:lpstr>Expected Actions Steps (2 of 3)</vt:lpstr>
      <vt:lpstr>Expected Action Steps (3 of 3)</vt:lpstr>
      <vt:lpstr>Process Summary  Academic Programs</vt:lpstr>
      <vt:lpstr>Process Summary  Administrative Services</vt:lpstr>
      <vt:lpstr>Operational Parameters</vt:lpstr>
      <vt:lpstr>Importance of Ranking Categories and Associated Actions</vt:lpstr>
      <vt:lpstr>Other Decisions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Phelan, Zoe</dc:creator>
  <cp:lastModifiedBy>Phelan, Zoe</cp:lastModifiedBy>
  <cp:revision>19</cp:revision>
  <cp:lastPrinted>2017-04-14T16:34:54Z</cp:lastPrinted>
  <dcterms:created xsi:type="dcterms:W3CDTF">2017-04-12T18:04:33Z</dcterms:created>
  <dcterms:modified xsi:type="dcterms:W3CDTF">2017-04-14T16:39:34Z</dcterms:modified>
</cp:coreProperties>
</file>