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handoutMasterIdLst>
    <p:handoutMasterId r:id="rId12"/>
  </p:handoutMasterIdLst>
  <p:sldIdLst>
    <p:sldId id="268" r:id="rId2"/>
    <p:sldId id="270" r:id="rId3"/>
    <p:sldId id="269" r:id="rId4"/>
    <p:sldId id="271" r:id="rId5"/>
    <p:sldId id="256" r:id="rId6"/>
    <p:sldId id="257" r:id="rId7"/>
    <p:sldId id="272" r:id="rId8"/>
    <p:sldId id="273" r:id="rId9"/>
    <p:sldId id="261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8A0000"/>
    <a:srgbClr val="339966"/>
    <a:srgbClr val="FD931F"/>
    <a:srgbClr val="FF7C80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82" autoAdjust="0"/>
    <p:restoredTop sz="83413" autoAdjust="0"/>
  </p:normalViewPr>
  <p:slideViewPr>
    <p:cSldViewPr snapToGrid="0">
      <p:cViewPr varScale="1">
        <p:scale>
          <a:sx n="68" d="100"/>
          <a:sy n="68" d="100"/>
        </p:scale>
        <p:origin x="25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678C93-570F-4C3B-A244-2B0B4FFCE54C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02745D-1CF6-4D96-B2C0-79AA5766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39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642A58-8252-4AA6-BC44-E274D29403BF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A76A63-25E1-4D67-827F-96719392C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6A63-25E1-4D67-827F-96719392C9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3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6A63-25E1-4D67-827F-96719392C9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4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47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2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438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57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5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5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2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3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5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7D3C-D0AF-46B2-96E9-A82C9BC4E32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91E86E-E4FF-4F74-8214-31C59B64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1771" y="1086522"/>
            <a:ext cx="3880268" cy="402336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Submission Process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Responsible for the report submission</a:t>
            </a:r>
          </a:p>
          <a:p>
            <a:pPr lvl="1"/>
            <a:r>
              <a:rPr lang="en-US" b="1" dirty="0" smtClean="0"/>
              <a:t>Should not be the sole writer but is the one to ensure the report gets submitted</a:t>
            </a:r>
          </a:p>
          <a:p>
            <a:r>
              <a:rPr lang="en-US" b="1" dirty="0" smtClean="0"/>
              <a:t>Receives unit specific materials</a:t>
            </a:r>
          </a:p>
          <a:p>
            <a:r>
              <a:rPr lang="en-US" b="1" dirty="0" smtClean="0"/>
              <a:t>Receives email reminders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Academic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9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for Submission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Email sent to identified Author around September 1</a:t>
            </a:r>
            <a:r>
              <a:rPr lang="en-US" b="1" baseline="30000" dirty="0" smtClean="0"/>
              <a:t>st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/>
              <a:t>L</a:t>
            </a:r>
            <a:r>
              <a:rPr lang="en-US" b="1" dirty="0" smtClean="0"/>
              <a:t>ink to report form (EXCEED)</a:t>
            </a:r>
          </a:p>
          <a:p>
            <a:pPr lvl="1"/>
            <a:r>
              <a:rPr lang="en-US" b="1" dirty="0" smtClean="0"/>
              <a:t>Login and Password to the form (only one per unit of analysis)</a:t>
            </a:r>
          </a:p>
          <a:p>
            <a:pPr lvl="1"/>
            <a:r>
              <a:rPr lang="en-US" b="1" dirty="0" smtClean="0"/>
              <a:t>Submission directions</a:t>
            </a:r>
          </a:p>
          <a:p>
            <a:pPr lvl="1"/>
            <a:r>
              <a:rPr lang="en-US" b="1" dirty="0" smtClean="0"/>
              <a:t>Directions to helpful resources</a:t>
            </a:r>
            <a:endParaRPr lang="en-US" b="1" dirty="0" smtClean="0"/>
          </a:p>
          <a:p>
            <a:pPr lvl="1"/>
            <a:r>
              <a:rPr lang="en-US" b="1" dirty="0" smtClean="0"/>
              <a:t>Datasheet</a:t>
            </a:r>
          </a:p>
          <a:p>
            <a:pPr lvl="1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Academic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EXCEED (software used for submission)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for input of images</a:t>
            </a:r>
          </a:p>
          <a:p>
            <a:r>
              <a:rPr lang="en-US" dirty="0" smtClean="0"/>
              <a:t>Allows for the creation of tables</a:t>
            </a:r>
          </a:p>
          <a:p>
            <a:r>
              <a:rPr lang="en-US" dirty="0" smtClean="0"/>
              <a:t>Allows for formatted text </a:t>
            </a:r>
          </a:p>
          <a:p>
            <a:r>
              <a:rPr lang="en-US" dirty="0" smtClean="0"/>
              <a:t>Can save </a:t>
            </a:r>
            <a:r>
              <a:rPr lang="en-US" dirty="0" smtClean="0"/>
              <a:t>work </a:t>
            </a:r>
            <a:r>
              <a:rPr lang="en-US" dirty="0" smtClean="0"/>
              <a:t>in progress and come back to amend</a:t>
            </a:r>
          </a:p>
          <a:p>
            <a:r>
              <a:rPr lang="en-US" dirty="0" smtClean="0"/>
              <a:t>Provides a confirmation that submission was successful</a:t>
            </a:r>
          </a:p>
          <a:p>
            <a:r>
              <a:rPr lang="en-US" dirty="0" smtClean="0"/>
              <a:t>Can download a final version to keep for your records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Academic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6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7179" y="1086522"/>
            <a:ext cx="3164859" cy="40233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Central Data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Datasheet Example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Datasheet per Unit of Analysis</a:t>
            </a:r>
          </a:p>
          <a:p>
            <a:r>
              <a:rPr lang="en-US" dirty="0" smtClean="0"/>
              <a:t>Two Types of Metrics</a:t>
            </a:r>
          </a:p>
          <a:p>
            <a:pPr lvl="1"/>
            <a:r>
              <a:rPr lang="en-US" dirty="0" smtClean="0"/>
              <a:t>Departmental Data</a:t>
            </a:r>
          </a:p>
          <a:p>
            <a:pPr lvl="2"/>
            <a:r>
              <a:rPr lang="en-US" dirty="0" smtClean="0"/>
              <a:t>Faculty/Staff</a:t>
            </a:r>
          </a:p>
          <a:p>
            <a:pPr lvl="2"/>
            <a:r>
              <a:rPr lang="en-US" dirty="0" smtClean="0"/>
              <a:t>Credit Hours</a:t>
            </a:r>
          </a:p>
          <a:p>
            <a:pPr lvl="2"/>
            <a:r>
              <a:rPr lang="en-US" dirty="0" smtClean="0"/>
              <a:t>Expenditures</a:t>
            </a:r>
          </a:p>
          <a:p>
            <a:pPr lvl="1"/>
            <a:r>
              <a:rPr lang="en-US" dirty="0" smtClean="0"/>
              <a:t>Unit of Analysis Data</a:t>
            </a:r>
          </a:p>
          <a:p>
            <a:pPr lvl="2"/>
            <a:r>
              <a:rPr lang="en-US" dirty="0" smtClean="0"/>
              <a:t>Majors</a:t>
            </a:r>
          </a:p>
          <a:p>
            <a:pPr lvl="2"/>
            <a:r>
              <a:rPr lang="en-US" dirty="0" smtClean="0"/>
              <a:t>Degrees</a:t>
            </a:r>
          </a:p>
          <a:p>
            <a:r>
              <a:rPr lang="en-US" dirty="0" smtClean="0"/>
              <a:t>NOTE: A supplemental datasheet definition is also available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Academic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380" y="449943"/>
            <a:ext cx="10040455" cy="1959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291" y="2791964"/>
            <a:ext cx="10146296" cy="291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Academic Programs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65029" y="449943"/>
            <a:ext cx="1465942" cy="5370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5087" y="950212"/>
            <a:ext cx="1465942" cy="5370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7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about the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36913"/>
            <a:ext cx="8915400" cy="4238171"/>
          </a:xfrm>
        </p:spPr>
        <p:txBody>
          <a:bodyPr>
            <a:normAutofit/>
          </a:bodyPr>
          <a:lstStyle/>
          <a:p>
            <a:r>
              <a:rPr lang="en-US" dirty="0" smtClean="0"/>
              <a:t>Do not expect </a:t>
            </a:r>
            <a:r>
              <a:rPr lang="en-US" dirty="0" smtClean="0"/>
              <a:t>one metric to fit every situation</a:t>
            </a:r>
          </a:p>
          <a:p>
            <a:pPr lvl="1"/>
            <a:r>
              <a:rPr lang="en-US" dirty="0" smtClean="0"/>
              <a:t>Definitions can be changed to fit the reporting need or several metrics are needed to describe the program</a:t>
            </a:r>
          </a:p>
          <a:p>
            <a:r>
              <a:rPr lang="en-US" dirty="0" smtClean="0"/>
              <a:t>APASP decided to track all Instructor counts by following the funding</a:t>
            </a:r>
          </a:p>
          <a:p>
            <a:r>
              <a:rPr lang="en-US" dirty="0" smtClean="0"/>
              <a:t>Where possible the metric will only contains UG or GRAD data, depending on the level of the unit of analysis</a:t>
            </a:r>
          </a:p>
          <a:p>
            <a:pPr lvl="1"/>
            <a:r>
              <a:rPr lang="en-US" dirty="0" smtClean="0"/>
              <a:t>Example: Student FTE / Instructional FTE</a:t>
            </a:r>
          </a:p>
          <a:p>
            <a:r>
              <a:rPr lang="en-US" dirty="0" smtClean="0"/>
              <a:t>Faculty FTE will be divided between a UG and Grad level by SCH produced.</a:t>
            </a:r>
          </a:p>
          <a:p>
            <a:pPr lvl="1"/>
            <a:r>
              <a:rPr lang="en-US" dirty="0" smtClean="0"/>
              <a:t>Example:	Professor X = 1.0 FTE employed	0.8 Instruction / 0.2 Research                       		300 UG SCH generated	(75%)	100 GR SCH generated	 (25%)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3"/>
            <a:r>
              <a:rPr lang="en-US" sz="1600" dirty="0" smtClean="0"/>
              <a:t>.75*.8 = 0.6 UG FTE                    	.25 *.8 =  0.6 GRAD FTE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Academic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9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Challenges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870" y="1264555"/>
            <a:ext cx="8915400" cy="2220687"/>
          </a:xfrm>
        </p:spPr>
        <p:txBody>
          <a:bodyPr/>
          <a:lstStyle/>
          <a:p>
            <a:r>
              <a:rPr lang="en-US" dirty="0" smtClean="0"/>
              <a:t>The Instructor expenses needs to be recorded in the correct unit; not always the case</a:t>
            </a:r>
          </a:p>
          <a:p>
            <a:r>
              <a:rPr lang="en-US" dirty="0" smtClean="0"/>
              <a:t>The Instruction </a:t>
            </a:r>
            <a:r>
              <a:rPr lang="en-US" dirty="0" smtClean="0"/>
              <a:t>finance account </a:t>
            </a:r>
            <a:r>
              <a:rPr lang="en-US" dirty="0" smtClean="0"/>
              <a:t>is used for all </a:t>
            </a:r>
            <a:r>
              <a:rPr lang="en-US" dirty="0" smtClean="0"/>
              <a:t>pay, even if work is not instruction; </a:t>
            </a:r>
            <a:r>
              <a:rPr lang="en-US" dirty="0" smtClean="0"/>
              <a:t>central doesn’t know about the release time, etc.</a:t>
            </a:r>
          </a:p>
          <a:p>
            <a:r>
              <a:rPr lang="en-US" dirty="0" smtClean="0"/>
              <a:t>APASP wants numerator and denominators to be from same population; means the metrics might not capture all credit hours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16296" y="379185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How to Address Data Issues	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49727" y="4404302"/>
            <a:ext cx="8915400" cy="2220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Task Force is well aware of </a:t>
            </a:r>
            <a:r>
              <a:rPr lang="en-US" dirty="0" smtClean="0"/>
              <a:t>the </a:t>
            </a:r>
            <a:r>
              <a:rPr lang="en-US" dirty="0" smtClean="0"/>
              <a:t>challenges with the data; do not dwell on issues with data.</a:t>
            </a:r>
          </a:p>
          <a:p>
            <a:r>
              <a:rPr lang="en-US" dirty="0"/>
              <a:t>S</a:t>
            </a:r>
            <a:r>
              <a:rPr lang="en-US" dirty="0" smtClean="0"/>
              <a:t>pend an appropriate amount of time </a:t>
            </a:r>
            <a:r>
              <a:rPr lang="en-US" dirty="0" smtClean="0"/>
              <a:t>supplementing the data with the missing parts to help the Task Force understand the central metrics better.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26287" y="6255657"/>
            <a:ext cx="29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Academic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1108</TotalTime>
  <Words>375</Words>
  <Application>Microsoft Office PowerPoint</Application>
  <PresentationFormat>Widescreen</PresentationFormat>
  <Paragraphs>57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Wisp</vt:lpstr>
      <vt:lpstr>Submission Process</vt:lpstr>
      <vt:lpstr>Role of the Author</vt:lpstr>
      <vt:lpstr>Call for Submission</vt:lpstr>
      <vt:lpstr>EXCEED (software used for submission)</vt:lpstr>
      <vt:lpstr>Central Data</vt:lpstr>
      <vt:lpstr>Datasheet Example</vt:lpstr>
      <vt:lpstr>PowerPoint Presentation</vt:lpstr>
      <vt:lpstr>Notes about the Metrics</vt:lpstr>
      <vt:lpstr>Data Challenges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Faculty Success in an Ever-Evolving Work Environment</dc:title>
  <dc:creator>Kinch, Amy</dc:creator>
  <cp:lastModifiedBy>Ressel, Dawn</cp:lastModifiedBy>
  <cp:revision>99</cp:revision>
  <cp:lastPrinted>2017-08-25T14:20:22Z</cp:lastPrinted>
  <dcterms:created xsi:type="dcterms:W3CDTF">2016-10-24T17:38:06Z</dcterms:created>
  <dcterms:modified xsi:type="dcterms:W3CDTF">2017-08-25T14:30:29Z</dcterms:modified>
</cp:coreProperties>
</file>