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5"/>
  </p:notesMasterIdLst>
  <p:sldIdLst>
    <p:sldId id="268" r:id="rId2"/>
    <p:sldId id="269" r:id="rId3"/>
    <p:sldId id="270" r:id="rId4"/>
    <p:sldId id="271" r:id="rId5"/>
    <p:sldId id="256" r:id="rId6"/>
    <p:sldId id="257" r:id="rId7"/>
    <p:sldId id="259" r:id="rId8"/>
    <p:sldId id="258" r:id="rId9"/>
    <p:sldId id="260" r:id="rId10"/>
    <p:sldId id="261" r:id="rId11"/>
    <p:sldId id="262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8A0000"/>
    <a:srgbClr val="339966"/>
    <a:srgbClr val="FD931F"/>
    <a:srgbClr val="FF7C80"/>
    <a:srgbClr val="5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63" autoAdjust="0"/>
    <p:restoredTop sz="83333" autoAdjust="0"/>
  </p:normalViewPr>
  <p:slideViewPr>
    <p:cSldViewPr snapToGrid="0">
      <p:cViewPr varScale="1">
        <p:scale>
          <a:sx n="68" d="100"/>
          <a:sy n="68" d="100"/>
        </p:scale>
        <p:origin x="258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08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42A58-8252-4AA6-BC44-E274D29403BF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76A63-25E1-4D67-827F-96719392C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21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76A63-25E1-4D67-827F-96719392C9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42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76A63-25E1-4D67-827F-96719392C92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98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7D3C-D0AF-46B2-96E9-A82C9BC4E323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191E86E-E4FF-4F74-8214-31C59B642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3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7D3C-D0AF-46B2-96E9-A82C9BC4E323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191E86E-E4FF-4F74-8214-31C59B642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45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7D3C-D0AF-46B2-96E9-A82C9BC4E323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191E86E-E4FF-4F74-8214-31C59B6421C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9470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7D3C-D0AF-46B2-96E9-A82C9BC4E323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191E86E-E4FF-4F74-8214-31C59B642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25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7D3C-D0AF-46B2-96E9-A82C9BC4E323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191E86E-E4FF-4F74-8214-31C59B6421C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9438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7D3C-D0AF-46B2-96E9-A82C9BC4E323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191E86E-E4FF-4F74-8214-31C59B642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57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7D3C-D0AF-46B2-96E9-A82C9BC4E323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1E86E-E4FF-4F74-8214-31C59B642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45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7D3C-D0AF-46B2-96E9-A82C9BC4E323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1E86E-E4FF-4F74-8214-31C59B642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56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7D3C-D0AF-46B2-96E9-A82C9BC4E323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1E86E-E4FF-4F74-8214-31C59B642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0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7D3C-D0AF-46B2-96E9-A82C9BC4E323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191E86E-E4FF-4F74-8214-31C59B642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77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7D3C-D0AF-46B2-96E9-A82C9BC4E323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191E86E-E4FF-4F74-8214-31C59B642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71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7D3C-D0AF-46B2-96E9-A82C9BC4E323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191E86E-E4FF-4F74-8214-31C59B642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39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7D3C-D0AF-46B2-96E9-A82C9BC4E323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1E86E-E4FF-4F74-8214-31C59B642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25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7D3C-D0AF-46B2-96E9-A82C9BC4E323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1E86E-E4FF-4F74-8214-31C59B642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1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7D3C-D0AF-46B2-96E9-A82C9BC4E323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1E86E-E4FF-4F74-8214-31C59B642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38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7D3C-D0AF-46B2-96E9-A82C9BC4E323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191E86E-E4FF-4F74-8214-31C59B642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57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D7D3C-D0AF-46B2-96E9-A82C9BC4E323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191E86E-E4FF-4F74-8214-31C59B642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98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71771" y="1086522"/>
            <a:ext cx="3880268" cy="4023360"/>
          </a:xfrm>
        </p:spPr>
        <p:txBody>
          <a:bodyPr>
            <a:normAutofit/>
          </a:bodyPr>
          <a:lstStyle/>
          <a:p>
            <a:r>
              <a:rPr lang="en-US" smtClean="0">
                <a:solidFill>
                  <a:schemeClr val="bg2">
                    <a:lumMod val="25000"/>
                  </a:schemeClr>
                </a:solidFill>
              </a:rPr>
              <a:t>Submission Process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9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Challenges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Central Data is provided at an organization level not an index</a:t>
            </a:r>
          </a:p>
          <a:p>
            <a:r>
              <a:rPr lang="en-US" dirty="0" smtClean="0"/>
              <a:t>Many units of analysis are only a portion of a department or organization. Central data will be for the entire department. Units must split up into the unit of analysis details</a:t>
            </a:r>
          </a:p>
          <a:p>
            <a:r>
              <a:rPr lang="en-US" dirty="0" smtClean="0"/>
              <a:t>FTE is an actual FTE and is calculated off hours paid</a:t>
            </a:r>
          </a:p>
          <a:p>
            <a:r>
              <a:rPr lang="en-US" dirty="0" smtClean="0"/>
              <a:t>Expenses are not always recorded in the correct department</a:t>
            </a:r>
          </a:p>
          <a:p>
            <a:endParaRPr lang="en-US" dirty="0"/>
          </a:p>
          <a:p>
            <a:r>
              <a:rPr lang="en-US" b="1" dirty="0" smtClean="0"/>
              <a:t>Task Force is aware of challenges with central data. Units can comment on central data. 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926287" y="6255657"/>
            <a:ext cx="293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Administrative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9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program information (not a criterion, not weighted)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State the mission, objectives, and primary function of this unit.</a:t>
            </a:r>
          </a:p>
          <a:p>
            <a:r>
              <a:rPr lang="en-US" dirty="0" smtClean="0"/>
              <a:t>B. Identify the primary users of your unit. Distinguish between internal users (e.g. enrolled students, faculty, staff) and external users (e.g. prospective students, alumni, local community, state, and national agencies).</a:t>
            </a:r>
          </a:p>
          <a:p>
            <a:r>
              <a:rPr lang="en-US" dirty="0" smtClean="0"/>
              <a:t>C. Submit standardized organizational chart </a:t>
            </a:r>
            <a:r>
              <a:rPr lang="mr-IN" dirty="0" smtClean="0"/>
              <a:t>–</a:t>
            </a:r>
            <a:r>
              <a:rPr lang="en-US" dirty="0" smtClean="0"/>
              <a:t> personnel, FTE breakdown, functions, etc.</a:t>
            </a:r>
          </a:p>
          <a:p>
            <a:r>
              <a:rPr lang="en-US" dirty="0" smtClean="0"/>
              <a:t>D. Input relevant services in table form (Travel, Budgeting/Finance, Payroll, UG Advising, Hiring, Marketing/Com, IT, Grant Administration)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26287" y="6255657"/>
            <a:ext cx="293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Administrative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0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Responsibilities of Unit</a:t>
            </a:r>
            <a:br>
              <a:rPr lang="en-US" dirty="0" smtClean="0"/>
            </a:br>
            <a:r>
              <a:rPr lang="en-US" sz="2200" dirty="0"/>
              <a:t>Input relevant services in table form (Travel, Budgeting/Finance, Payroll, UG Advising, Hiring, Marketing/Com, IT, Grant Administration)</a:t>
            </a:r>
            <a:br>
              <a:rPr lang="en-US" sz="2200" dirty="0"/>
            </a:b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Users will be provided a list of services typically provided</a:t>
            </a:r>
            <a:r>
              <a:rPr lang="en-US" dirty="0"/>
              <a:t> </a:t>
            </a:r>
            <a:r>
              <a:rPr lang="en-US" dirty="0" smtClean="0"/>
              <a:t>at an institution.</a:t>
            </a:r>
          </a:p>
          <a:p>
            <a:r>
              <a:rPr lang="en-US" dirty="0" smtClean="0"/>
              <a:t>Check all the boxes that represent services provided by your department</a:t>
            </a:r>
          </a:p>
          <a:p>
            <a:endParaRPr lang="en-US" dirty="0"/>
          </a:p>
          <a:p>
            <a:r>
              <a:rPr lang="en-US" dirty="0" smtClean="0"/>
              <a:t>Purpose: To help the Task Force understand the scope of the unit.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26287" y="6255657"/>
            <a:ext cx="293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Administrative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17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Closing </a:t>
            </a:r>
            <a:r>
              <a:rPr lang="mr-IN" dirty="0" smtClean="0"/>
              <a:t>…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report is </a:t>
            </a:r>
            <a:r>
              <a:rPr lang="en-US" b="1" u="sng" dirty="0" smtClean="0"/>
              <a:t>NOT</a:t>
            </a:r>
            <a:r>
              <a:rPr lang="en-US" dirty="0" smtClean="0"/>
              <a:t> limited to just the data central can provide</a:t>
            </a:r>
          </a:p>
          <a:p>
            <a:r>
              <a:rPr lang="en-US" dirty="0" smtClean="0"/>
              <a:t>Feel free to provide any data needed for your presentation</a:t>
            </a:r>
          </a:p>
          <a:p>
            <a:pPr lvl="1"/>
            <a:r>
              <a:rPr lang="en-US" dirty="0" smtClean="0"/>
              <a:t>Be sure to cite </a:t>
            </a:r>
            <a:r>
              <a:rPr lang="en-US" smtClean="0"/>
              <a:t>and explain the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39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the Author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Responsible for the report submission</a:t>
            </a:r>
          </a:p>
          <a:p>
            <a:pPr lvl="1"/>
            <a:r>
              <a:rPr lang="en-US" b="1" dirty="0" smtClean="0"/>
              <a:t>Should not be the sole writer but is the one to ensure the report gets submitted</a:t>
            </a:r>
          </a:p>
          <a:p>
            <a:r>
              <a:rPr lang="en-US" b="1" dirty="0" smtClean="0"/>
              <a:t>Receives unit specific materials</a:t>
            </a:r>
          </a:p>
          <a:p>
            <a:r>
              <a:rPr lang="en-US" b="1" dirty="0" smtClean="0"/>
              <a:t>Receives email reminders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26287" y="6255657"/>
            <a:ext cx="293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Administrative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6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for Submission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Email sent to identified Author around September 1</a:t>
            </a:r>
            <a:r>
              <a:rPr lang="en-US" b="1" baseline="30000" dirty="0" smtClean="0"/>
              <a:t>st</a:t>
            </a:r>
            <a:r>
              <a:rPr lang="en-US" b="1" dirty="0" smtClean="0"/>
              <a:t>.</a:t>
            </a:r>
          </a:p>
          <a:p>
            <a:pPr lvl="1"/>
            <a:r>
              <a:rPr lang="en-US" b="1" dirty="0"/>
              <a:t>L</a:t>
            </a:r>
            <a:r>
              <a:rPr lang="en-US" b="1" dirty="0" smtClean="0"/>
              <a:t>ink to report form (EXCEED)</a:t>
            </a:r>
          </a:p>
          <a:p>
            <a:pPr lvl="1"/>
            <a:r>
              <a:rPr lang="en-US" b="1" dirty="0" smtClean="0"/>
              <a:t>Login and Password to the form (only one per unit of analysis)</a:t>
            </a:r>
          </a:p>
          <a:p>
            <a:pPr lvl="1"/>
            <a:r>
              <a:rPr lang="en-US" b="1" dirty="0" smtClean="0"/>
              <a:t>Submission directions</a:t>
            </a:r>
          </a:p>
          <a:p>
            <a:pPr lvl="1"/>
            <a:r>
              <a:rPr lang="en-US" b="1" dirty="0" smtClean="0"/>
              <a:t>Directions to helpful resources</a:t>
            </a:r>
            <a:endParaRPr lang="en-US" b="1" dirty="0" smtClean="0"/>
          </a:p>
          <a:p>
            <a:pPr lvl="1"/>
            <a:r>
              <a:rPr lang="en-US" b="1" dirty="0" smtClean="0"/>
              <a:t>Datasheet</a:t>
            </a:r>
          </a:p>
          <a:p>
            <a:pPr lvl="1"/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926287" y="6255657"/>
            <a:ext cx="293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Administrative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74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EXCEED (software used for submission)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for input of images</a:t>
            </a:r>
          </a:p>
          <a:p>
            <a:r>
              <a:rPr lang="en-US" dirty="0" smtClean="0"/>
              <a:t>Allows for the creation of tables</a:t>
            </a:r>
          </a:p>
          <a:p>
            <a:r>
              <a:rPr lang="en-US" dirty="0" smtClean="0"/>
              <a:t>Allows for formatted text </a:t>
            </a:r>
          </a:p>
          <a:p>
            <a:r>
              <a:rPr lang="en-US" dirty="0" smtClean="0"/>
              <a:t>Can </a:t>
            </a:r>
            <a:r>
              <a:rPr lang="en-US" smtClean="0"/>
              <a:t>save </a:t>
            </a:r>
            <a:r>
              <a:rPr lang="en-US" smtClean="0"/>
              <a:t>work </a:t>
            </a:r>
            <a:r>
              <a:rPr lang="en-US" dirty="0" smtClean="0"/>
              <a:t>in progress and come back to amend</a:t>
            </a:r>
          </a:p>
          <a:p>
            <a:r>
              <a:rPr lang="en-US" dirty="0" smtClean="0"/>
              <a:t>Provides a confirmation that submission was successful</a:t>
            </a:r>
          </a:p>
          <a:p>
            <a:r>
              <a:rPr lang="en-US" dirty="0" smtClean="0"/>
              <a:t>Can download a final version to keep for your records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926287" y="6255657"/>
            <a:ext cx="293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Administrative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493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87179" y="1086522"/>
            <a:ext cx="3164859" cy="402336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Central Data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32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Data Provided</a:t>
            </a:r>
            <a:br>
              <a:rPr lang="en-US" dirty="0" smtClean="0"/>
            </a:br>
            <a:r>
              <a:rPr lang="en-US" sz="2800" dirty="0" smtClean="0"/>
              <a:t>(as a resource)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Employee FTE Numbers for FY13, FY14, FY15, FY16, and FY17</a:t>
            </a:r>
          </a:p>
          <a:p>
            <a:r>
              <a:rPr lang="en-US" dirty="0" smtClean="0"/>
              <a:t>General Funds FY13, Fy14, FY15, FY16, and FY17:</a:t>
            </a:r>
          </a:p>
          <a:p>
            <a:pPr lvl="1"/>
            <a:r>
              <a:rPr lang="en-US" dirty="0" smtClean="0"/>
              <a:t>Personnel Expense</a:t>
            </a:r>
          </a:p>
          <a:p>
            <a:pPr lvl="1"/>
            <a:r>
              <a:rPr lang="en-US" dirty="0" smtClean="0"/>
              <a:t>Operating Expense</a:t>
            </a:r>
          </a:p>
          <a:p>
            <a:r>
              <a:rPr lang="en-US" dirty="0" smtClean="0"/>
              <a:t>Other funds (by type</a:t>
            </a:r>
            <a:r>
              <a:rPr lang="en-US" dirty="0"/>
              <a:t>) FY13, Fy14, FY15, FY16, and FY17</a:t>
            </a:r>
            <a:endParaRPr lang="en-US" dirty="0" smtClean="0"/>
          </a:p>
          <a:p>
            <a:pPr lvl="1"/>
            <a:r>
              <a:rPr lang="en-US" dirty="0" smtClean="0"/>
              <a:t>Revenue </a:t>
            </a:r>
          </a:p>
          <a:p>
            <a:pPr lvl="1"/>
            <a:r>
              <a:rPr lang="en-US" dirty="0" smtClean="0"/>
              <a:t>Expenses</a:t>
            </a:r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All Captured in the Required Program Information (not a criterion, not weighted section)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926287" y="6255657"/>
            <a:ext cx="293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Administrative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40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program information (not a criterion, not weighted)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State the mission, objectives, and primary function of this unit.</a:t>
            </a:r>
          </a:p>
          <a:p>
            <a:r>
              <a:rPr lang="en-US" dirty="0" smtClean="0"/>
              <a:t>B. Identify the primary users of your unit. Distinguish between internal users (e.g. enrolled students, faculty, staff) and external users (e.g. prospective students, alumni, local community, state, and national agencies).</a:t>
            </a:r>
          </a:p>
          <a:p>
            <a:r>
              <a:rPr lang="en-US" dirty="0" smtClean="0"/>
              <a:t>C. Submit standardized organizational chart </a:t>
            </a:r>
            <a:r>
              <a:rPr lang="mr-IN" dirty="0" smtClean="0"/>
              <a:t>–</a:t>
            </a:r>
            <a:r>
              <a:rPr lang="en-US" dirty="0" smtClean="0"/>
              <a:t> personnel, FTE breakdown, functions, etc.</a:t>
            </a:r>
          </a:p>
          <a:p>
            <a:r>
              <a:rPr lang="en-US" dirty="0" smtClean="0"/>
              <a:t>D. Input relevant services in table form (Travel, Budgeting/Finance, Payroll, UG Advising, Hiring, Marketing/Com, IT, Grant Administration)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26287" y="6255657"/>
            <a:ext cx="293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Administrative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11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8457" y="319314"/>
            <a:ext cx="8188913" cy="59363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26287" y="6255657"/>
            <a:ext cx="293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Administrative Services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47529" y="134648"/>
            <a:ext cx="361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Central Data for Department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26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4051" y="2366682"/>
            <a:ext cx="10591082" cy="32990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26287" y="6255657"/>
            <a:ext cx="293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Administrative Services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47529" y="134648"/>
            <a:ext cx="361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Department Supplied Data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6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974</TotalTime>
  <Words>607</Words>
  <Application>Microsoft Office PowerPoint</Application>
  <PresentationFormat>Widescreen</PresentationFormat>
  <Paragraphs>71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Mangal</vt:lpstr>
      <vt:lpstr>Wingdings 3</vt:lpstr>
      <vt:lpstr>Wisp</vt:lpstr>
      <vt:lpstr>Submission Process</vt:lpstr>
      <vt:lpstr>Role of the Author</vt:lpstr>
      <vt:lpstr>Call for Submission</vt:lpstr>
      <vt:lpstr>EXCEED (software used for submission)</vt:lpstr>
      <vt:lpstr>Central Data</vt:lpstr>
      <vt:lpstr>Central Data Provided (as a resource)</vt:lpstr>
      <vt:lpstr>Required program information (not a criterion, not weighted)</vt:lpstr>
      <vt:lpstr>PowerPoint Presentation</vt:lpstr>
      <vt:lpstr>PowerPoint Presentation</vt:lpstr>
      <vt:lpstr>Data Challenges </vt:lpstr>
      <vt:lpstr>Required program information (not a criterion, not weighted)</vt:lpstr>
      <vt:lpstr>Responsibilities of Unit Input relevant services in table form (Travel, Budgeting/Finance, Payroll, UG Advising, Hiring, Marketing/Com, IT, Grant Administration)  </vt:lpstr>
      <vt:lpstr>In Closing ….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Faculty Success in an Ever-Evolving Work Environment</dc:title>
  <dc:creator>Kinch, Amy</dc:creator>
  <cp:lastModifiedBy>Ressel, Dawn</cp:lastModifiedBy>
  <cp:revision>86</cp:revision>
  <dcterms:created xsi:type="dcterms:W3CDTF">2016-10-24T17:38:06Z</dcterms:created>
  <dcterms:modified xsi:type="dcterms:W3CDTF">2017-08-25T14:31:52Z</dcterms:modified>
</cp:coreProperties>
</file>